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3"/>
  </p:notesMasterIdLst>
  <p:sldIdLst>
    <p:sldId id="256" r:id="rId2"/>
    <p:sldId id="282" r:id="rId3"/>
    <p:sldId id="368" r:id="rId4"/>
    <p:sldId id="439" r:id="rId5"/>
    <p:sldId id="440" r:id="rId6"/>
    <p:sldId id="441" r:id="rId7"/>
    <p:sldId id="278" r:id="rId8"/>
    <p:sldId id="273" r:id="rId9"/>
    <p:sldId id="274" r:id="rId10"/>
    <p:sldId id="275" r:id="rId11"/>
    <p:sldId id="276"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890" autoAdjust="0"/>
    <p:restoredTop sz="94660"/>
  </p:normalViewPr>
  <p:slideViewPr>
    <p:cSldViewPr>
      <p:cViewPr varScale="1">
        <p:scale>
          <a:sx n="87" d="100"/>
          <a:sy n="87" d="100"/>
        </p:scale>
        <p:origin x="-342" y="-8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2020-09-22</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smtClean="0"/>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ne 112</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Linear algebra for nanotechnology engineering</a:t>
            </a:r>
            <a:endParaRPr lang="en-US" sz="2000" i="1" dirty="0">
              <a:solidFill>
                <a:schemeClr val="bg1"/>
              </a:solidFill>
              <a:latin typeface="Georgia" panose="02040502050405020303" pitchFamily="18" charset="0"/>
              <a:cs typeface="Arial" pitchFamily="34" charset="0"/>
            </a:endParaRP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smtClean="0">
                <a:solidFill>
                  <a:schemeClr val="bg1"/>
                </a:solidFill>
                <a:latin typeface="Georgia" panose="02040502050405020303" pitchFamily="18" charset="0"/>
                <a:ea typeface="ＭＳ Ｐゴシック" charset="-128"/>
                <a:cs typeface="Arial" pitchFamily="34" charset="0"/>
              </a:rPr>
              <a:t>Douglas </a:t>
            </a:r>
            <a:r>
              <a:rPr lang="en-US" sz="1600" b="0" kern="0" dirty="0">
                <a:solidFill>
                  <a:schemeClr val="bg1"/>
                </a:solidFill>
                <a:latin typeface="Georgia" panose="02040502050405020303" pitchFamily="18" charset="0"/>
                <a:ea typeface="ＭＳ Ｐゴシック" charset="-128"/>
                <a:cs typeface="Arial" pitchFamily="34" charset="0"/>
              </a:rPr>
              <a:t>Wilhelm Harder, </a:t>
            </a:r>
            <a:r>
              <a:rPr lang="en-US" sz="1600" b="0" kern="0" dirty="0" smtClean="0">
                <a:solidFill>
                  <a:schemeClr val="bg1"/>
                </a:solidFill>
                <a:latin typeface="Georgia" panose="02040502050405020303" pitchFamily="18" charset="0"/>
                <a:ea typeface="ＭＳ Ｐゴシック" charset="-128"/>
                <a:cs typeface="Arial" pitchFamily="34" charset="0"/>
              </a:rPr>
              <a:t>LEL, </a:t>
            </a:r>
            <a:r>
              <a:rPr lang="en-US" sz="1600" b="0" kern="0" dirty="0" err="1" smtClean="0">
                <a:solidFill>
                  <a:schemeClr val="bg1"/>
                </a:solidFill>
                <a:latin typeface="Georgia" panose="02040502050405020303" pitchFamily="18" charset="0"/>
                <a:ea typeface="ＭＳ Ｐゴシック" charset="-128"/>
                <a:cs typeface="Arial" pitchFamily="34" charset="0"/>
              </a:rPr>
              <a:t>M.Math</a:t>
            </a:r>
            <a:r>
              <a:rPr lang="en-US" sz="1600" b="0" kern="0" dirty="0" smtClean="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Vector equality</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Vector equality</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CA" smtClean="0"/>
              <a:t>Vector equality</a:t>
            </a:r>
            <a:endParaRPr lang="en-CA"/>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CA" smtClean="0"/>
              <a:t>Vector equality</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Footer Placeholder 5"/>
          <p:cNvSpPr>
            <a:spLocks noGrp="1"/>
          </p:cNvSpPr>
          <p:nvPr>
            <p:ph type="ftr" sz="quarter" idx="11"/>
          </p:nvPr>
        </p:nvSpPr>
        <p:spPr/>
        <p:txBody>
          <a:bodyPr/>
          <a:lstStyle/>
          <a:p>
            <a:r>
              <a:rPr lang="en-CA" smtClean="0"/>
              <a:t>Vector equality</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8" name="Footer Placeholder 7"/>
          <p:cNvSpPr>
            <a:spLocks noGrp="1"/>
          </p:cNvSpPr>
          <p:nvPr>
            <p:ph type="ftr" sz="quarter" idx="11"/>
          </p:nvPr>
        </p:nvSpPr>
        <p:spPr/>
        <p:txBody>
          <a:bodyPr/>
          <a:lstStyle/>
          <a:p>
            <a:r>
              <a:rPr lang="en-CA" smtClean="0"/>
              <a:t>Vector equality</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4" name="Footer Placeholder 3"/>
          <p:cNvSpPr>
            <a:spLocks noGrp="1"/>
          </p:cNvSpPr>
          <p:nvPr>
            <p:ph type="ftr" sz="quarter" idx="11"/>
          </p:nvPr>
        </p:nvSpPr>
        <p:spPr/>
        <p:txBody>
          <a:bodyPr/>
          <a:lstStyle/>
          <a:p>
            <a:r>
              <a:rPr lang="en-CA" smtClean="0"/>
              <a:t>Vector equality</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smtClean="0"/>
              <a:t>Vector equality</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Vector equality</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Vector equality</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3"/>
          </p:nvPr>
        </p:nvSpPr>
        <p:spPr>
          <a:xfrm>
            <a:off x="3505200" y="76200"/>
            <a:ext cx="480060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CA" smtClean="0"/>
              <a:t>Vector equality</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2.bin"/><Relationship Id="rId3" Type="http://schemas.microsoft.com/office/2007/relationships/media" Target="../media/media3.wav"/><Relationship Id="rId7" Type="http://schemas.openxmlformats.org/officeDocument/2006/relationships/image" Target="../media/image10.w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10" Type="http://schemas.openxmlformats.org/officeDocument/2006/relationships/image" Target="../media/image12.png"/><Relationship Id="rId4" Type="http://schemas.openxmlformats.org/officeDocument/2006/relationships/audio" Target="../media/media3.wav"/><Relationship Id="rId9" Type="http://schemas.openxmlformats.org/officeDocument/2006/relationships/image" Target="../media/image11.wmf"/></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4.bin"/><Relationship Id="rId3" Type="http://schemas.microsoft.com/office/2007/relationships/media" Target="../media/media4.wav"/><Relationship Id="rId7" Type="http://schemas.openxmlformats.org/officeDocument/2006/relationships/image" Target="../media/image13.wmf"/><Relationship Id="rId12" Type="http://schemas.openxmlformats.org/officeDocument/2006/relationships/image" Target="../media/image12.png"/><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15.wmf"/><Relationship Id="rId5" Type="http://schemas.openxmlformats.org/officeDocument/2006/relationships/slideLayout" Target="../slideLayouts/slideLayout2.xml"/><Relationship Id="rId10" Type="http://schemas.openxmlformats.org/officeDocument/2006/relationships/oleObject" Target="../embeddings/oleObject5.bin"/><Relationship Id="rId4" Type="http://schemas.openxmlformats.org/officeDocument/2006/relationships/audio" Target="../media/media4.wav"/><Relationship Id="rId9" Type="http://schemas.openxmlformats.org/officeDocument/2006/relationships/image" Target="../media/image14.wmf"/></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3.xml"/><Relationship Id="rId5" Type="http://schemas.openxmlformats.org/officeDocument/2006/relationships/image" Target="../media/image12.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4.xml"/><Relationship Id="rId5" Type="http://schemas.openxmlformats.org/officeDocument/2006/relationships/image" Target="../media/image12.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2.1.5 Equality of vectors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9215"/>
    </mc:Choice>
    <mc:Fallback>
      <p:transition spd="slow" advTm="9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smtClean="0"/>
              <a:t>These slides were prepared using the Cambria typeface. Mathematical equations use </a:t>
            </a:r>
            <a:r>
              <a:rPr lang="en-CA" sz="1800" dirty="0" smtClean="0">
                <a:latin typeface="Times New Roman" panose="02020603050405020304" pitchFamily="18" charset="0"/>
              </a:rPr>
              <a:t>Times New Roman</a:t>
            </a:r>
            <a:r>
              <a:rPr lang="en-CA" sz="1800" dirty="0" smtClean="0"/>
              <a:t>, and source code is presented using </a:t>
            </a:r>
            <a:r>
              <a:rPr lang="en-CA" sz="1800" dirty="0" smtClean="0">
                <a:latin typeface="Consolas" panose="020B0609020204030204" pitchFamily="49" charset="0"/>
                <a:cs typeface="Consolas" panose="020B0609020204030204" pitchFamily="49" charset="0"/>
              </a:rPr>
              <a:t>Consolas</a:t>
            </a:r>
            <a:r>
              <a:rPr lang="en-CA" sz="1800" dirty="0" smtClean="0"/>
              <a:t>.</a:t>
            </a:r>
          </a:p>
          <a:p>
            <a:pPr marL="0" indent="0">
              <a:buNone/>
            </a:pPr>
            <a:endParaRPr lang="en-CA" sz="1800" dirty="0" smtClean="0"/>
          </a:p>
          <a:p>
            <a:pPr marL="0" indent="0">
              <a:buNone/>
            </a:pPr>
            <a:r>
              <a:rPr lang="en-CA" sz="1800" dirty="0" smtClean="0"/>
              <a:t>The </a:t>
            </a:r>
            <a:r>
              <a:rPr lang="en-CA" sz="1800" dirty="0"/>
              <a:t>photographs of </a:t>
            </a:r>
            <a:r>
              <a:rPr lang="en-CA" sz="1800" dirty="0" smtClean="0"/>
              <a:t>flowers and a monarch butter appearing </a:t>
            </a:r>
            <a:r>
              <a:rPr lang="en-CA" sz="1800" dirty="0"/>
              <a:t>on the title slide and accenting the top of each other slide were taken at the Royal Botanical Gardens </a:t>
            </a:r>
            <a:r>
              <a:rPr lang="en-CA" sz="1800" dirty="0" smtClean="0"/>
              <a:t>in October of 2017 by </a:t>
            </a:r>
            <a:r>
              <a:rPr lang="en-CA" sz="1800" dirty="0"/>
              <a:t>Douglas Wilhelm Harder. Please see</a:t>
            </a:r>
          </a:p>
          <a:p>
            <a:pPr marL="0" indent="0" algn="ctr">
              <a:buNone/>
            </a:pPr>
            <a:r>
              <a:rPr lang="en-CA" sz="1800" dirty="0"/>
              <a:t>https://www.rbg.ca/</a:t>
            </a:r>
          </a:p>
          <a:p>
            <a:pPr marL="0" indent="0">
              <a:buNone/>
            </a:pPr>
            <a:r>
              <a:rPr lang="en-CA" sz="1800" dirty="0" smtClean="0"/>
              <a:t>for </a:t>
            </a:r>
            <a:r>
              <a:rPr lang="en-CA" sz="1800"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CA" smtClean="0"/>
              <a:t>Vector equality</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10</a:t>
            </a:fld>
            <a:endParaRPr lang="en-CA"/>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mc:Choice xmlns:p14="http://schemas.microsoft.com/office/powerpoint/2010/main" Requires="p14">
      <p:transition spd="slow" p14:dur="2000" advTm="1343"/>
    </mc:Choice>
    <mc:Fallback>
      <p:transition spd="slow" advTm="1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smtClean="0"/>
              <a:t>ne</a:t>
            </a:r>
            <a:r>
              <a:rPr lang="en-CA" smtClean="0"/>
              <a:t> 112 </a:t>
            </a:r>
            <a:r>
              <a:rPr lang="en-CA" i="1" dirty="0" smtClean="0"/>
              <a:t>Linear algebra for nanotechnology engineering</a:t>
            </a:r>
            <a:r>
              <a:rPr lang="en-CA" dirty="0" smtClean="0"/>
              <a:t> 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CA" smtClean="0"/>
              <a:t>Vector equality</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11</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mc:Choice xmlns:p14="http://schemas.microsoft.com/office/powerpoint/2010/main" Requires="p14">
      <p:transition spd="slow" p14:dur="2000" advTm="3220"/>
    </mc:Choice>
    <mc:Fallback>
      <p:transition spd="slow" advTm="3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In this topic, we will</a:t>
            </a:r>
          </a:p>
          <a:p>
            <a:pPr lvl="1"/>
            <a:r>
              <a:rPr lang="en-US" dirty="0" smtClean="0"/>
              <a:t>Define when two vectors are equal</a:t>
            </a:r>
          </a:p>
          <a:p>
            <a:pPr lvl="1"/>
            <a:r>
              <a:rPr lang="en-US" dirty="0" smtClean="0"/>
              <a:t>Describe when two vectors are unequal</a:t>
            </a:r>
          </a:p>
          <a:p>
            <a:pPr lvl="1"/>
            <a:r>
              <a:rPr lang="en-US" dirty="0" smtClean="0"/>
              <a:t>Visit the properties of equality</a:t>
            </a:r>
          </a:p>
        </p:txBody>
      </p:sp>
      <p:sp>
        <p:nvSpPr>
          <p:cNvPr id="4" name="Footer Placeholder 3"/>
          <p:cNvSpPr>
            <a:spLocks noGrp="1"/>
          </p:cNvSpPr>
          <p:nvPr>
            <p:ph type="ftr" sz="quarter" idx="11"/>
          </p:nvPr>
        </p:nvSpPr>
        <p:spPr/>
        <p:txBody>
          <a:bodyPr/>
          <a:lstStyle/>
          <a:p>
            <a:r>
              <a:rPr lang="en-CA" smtClean="0"/>
              <a:t>Vector equality</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13858"/>
    </mc:Choice>
    <mc:Fallback>
      <p:transition spd="slow" advTm="13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Equality of vectors</a:t>
            </a:r>
            <a:endParaRPr lang="en-CA" dirty="0"/>
          </a:p>
        </p:txBody>
      </p:sp>
      <p:sp>
        <p:nvSpPr>
          <p:cNvPr id="3" name="Content Placeholder 2"/>
          <p:cNvSpPr>
            <a:spLocks noGrp="1"/>
          </p:cNvSpPr>
          <p:nvPr>
            <p:ph idx="1"/>
          </p:nvPr>
        </p:nvSpPr>
        <p:spPr/>
        <p:txBody>
          <a:bodyPr/>
          <a:lstStyle/>
          <a:p>
            <a:r>
              <a:rPr lang="en-US" dirty="0" smtClean="0"/>
              <a:t>Two </a:t>
            </a:r>
            <a:r>
              <a:rPr lang="en-US" i="1" dirty="0" smtClean="0"/>
              <a:t>n</a:t>
            </a:r>
            <a:r>
              <a:rPr lang="en-US" dirty="0" smtClean="0"/>
              <a:t>-dimensional real vectors are said to be equal if each of their entries are equal as real numbers</a:t>
            </a:r>
          </a:p>
          <a:p>
            <a:pPr lvl="1"/>
            <a:r>
              <a:rPr lang="en-US" dirty="0" smtClean="0"/>
              <a:t>That is                    are  equal (written </a:t>
            </a:r>
            <a:r>
              <a:rPr lang="en-US" b="1" dirty="0" smtClean="0">
                <a:latin typeface="Times New Roman" panose="02020603050405020304" pitchFamily="18" charset="0"/>
              </a:rPr>
              <a:t>u</a:t>
            </a:r>
            <a:r>
              <a:rPr lang="en-US" dirty="0" smtClean="0">
                <a:latin typeface="Times New Roman" panose="02020603050405020304" pitchFamily="18" charset="0"/>
              </a:rPr>
              <a:t> = </a:t>
            </a:r>
            <a:r>
              <a:rPr lang="en-US" b="1" dirty="0" smtClean="0">
                <a:latin typeface="Times New Roman" panose="02020603050405020304" pitchFamily="18" charset="0"/>
              </a:rPr>
              <a:t>v</a:t>
            </a:r>
            <a:r>
              <a:rPr lang="en-US" dirty="0" smtClean="0"/>
              <a:t>) if and only if  </a:t>
            </a:r>
          </a:p>
          <a:p>
            <a:pPr marL="457200" lvl="1" indent="0" algn="ctr">
              <a:buNone/>
            </a:pPr>
            <a:r>
              <a:rPr lang="en-US" i="1" dirty="0" smtClean="0">
                <a:latin typeface="Times New Roman" panose="02020603050405020304" pitchFamily="18" charset="0"/>
              </a:rPr>
              <a:t>u</a:t>
            </a:r>
            <a:r>
              <a:rPr lang="en-US" baseline="-25000" dirty="0" smtClean="0">
                <a:latin typeface="Times New Roman" panose="02020603050405020304" pitchFamily="18" charset="0"/>
              </a:rPr>
              <a:t>1</a:t>
            </a:r>
            <a:r>
              <a:rPr lang="en-US" dirty="0" smtClean="0">
                <a:latin typeface="Times New Roman" panose="02020603050405020304" pitchFamily="18" charset="0"/>
              </a:rPr>
              <a:t> = </a:t>
            </a:r>
            <a:r>
              <a:rPr lang="en-US" i="1" dirty="0" smtClean="0">
                <a:latin typeface="Times New Roman" panose="02020603050405020304" pitchFamily="18" charset="0"/>
              </a:rPr>
              <a:t>v</a:t>
            </a:r>
            <a:r>
              <a:rPr lang="en-US" baseline="-25000" dirty="0" smtClean="0">
                <a:latin typeface="Times New Roman" panose="02020603050405020304" pitchFamily="18" charset="0"/>
              </a:rPr>
              <a:t>1</a:t>
            </a:r>
            <a:r>
              <a:rPr lang="en-US" dirty="0" smtClean="0"/>
              <a:t>, </a:t>
            </a:r>
            <a:r>
              <a:rPr lang="en-US" i="1" dirty="0" smtClean="0">
                <a:latin typeface="Times New Roman" panose="02020603050405020304" pitchFamily="18" charset="0"/>
              </a:rPr>
              <a:t>u</a:t>
            </a:r>
            <a:r>
              <a:rPr lang="en-US" baseline="-25000" dirty="0" smtClean="0">
                <a:latin typeface="Times New Roman" panose="02020603050405020304" pitchFamily="18" charset="0"/>
              </a:rPr>
              <a:t>2</a:t>
            </a:r>
            <a:r>
              <a:rPr lang="en-US" dirty="0" smtClean="0">
                <a:latin typeface="Times New Roman" panose="02020603050405020304" pitchFamily="18" charset="0"/>
              </a:rPr>
              <a:t> = </a:t>
            </a:r>
            <a:r>
              <a:rPr lang="en-US" i="1" dirty="0" smtClean="0">
                <a:latin typeface="Times New Roman" panose="02020603050405020304" pitchFamily="18" charset="0"/>
              </a:rPr>
              <a:t>v</a:t>
            </a:r>
            <a:r>
              <a:rPr lang="en-US" baseline="-25000" dirty="0" smtClean="0">
                <a:latin typeface="Times New Roman" panose="02020603050405020304" pitchFamily="18" charset="0"/>
              </a:rPr>
              <a:t>2</a:t>
            </a:r>
            <a:r>
              <a:rPr lang="en-US" dirty="0" smtClean="0"/>
              <a:t>, …, and </a:t>
            </a:r>
            <a:r>
              <a:rPr lang="en-US" i="1" dirty="0" smtClean="0">
                <a:latin typeface="Times New Roman" panose="02020603050405020304" pitchFamily="18" charset="0"/>
              </a:rPr>
              <a:t>u</a:t>
            </a:r>
            <a:r>
              <a:rPr lang="en-US" i="1" baseline="-25000" dirty="0" smtClean="0">
                <a:latin typeface="Times New Roman" panose="02020603050405020304" pitchFamily="18" charset="0"/>
              </a:rPr>
              <a:t>n</a:t>
            </a:r>
            <a:r>
              <a:rPr lang="en-US" dirty="0">
                <a:latin typeface="Times New Roman" panose="02020603050405020304" pitchFamily="18" charset="0"/>
              </a:rPr>
              <a:t> </a:t>
            </a:r>
            <a:r>
              <a:rPr lang="en-US" dirty="0" smtClean="0">
                <a:latin typeface="Times New Roman" panose="02020603050405020304" pitchFamily="18" charset="0"/>
              </a:rPr>
              <a:t>= </a:t>
            </a:r>
            <a:r>
              <a:rPr lang="en-US" i="1" dirty="0" err="1" smtClean="0">
                <a:latin typeface="Times New Roman" panose="02020603050405020304" pitchFamily="18" charset="0"/>
              </a:rPr>
              <a:t>v</a:t>
            </a:r>
            <a:r>
              <a:rPr lang="en-US" i="1" baseline="-25000" dirty="0" err="1" smtClean="0">
                <a:latin typeface="Times New Roman" panose="02020603050405020304" pitchFamily="18" charset="0"/>
              </a:rPr>
              <a:t>n</a:t>
            </a:r>
            <a:endParaRPr lang="en-US" i="1" dirty="0">
              <a:latin typeface="Times New Roman" panose="02020603050405020304" pitchFamily="18" charset="0"/>
            </a:endParaRPr>
          </a:p>
          <a:p>
            <a:endParaRPr lang="en-US" dirty="0" smtClean="0">
              <a:latin typeface="Times New Roman" panose="02020603050405020304" pitchFamily="18" charset="0"/>
            </a:endParaRPr>
          </a:p>
          <a:p>
            <a:pPr lvl="1"/>
            <a:endParaRPr lang="en-US" dirty="0" smtClean="0">
              <a:solidFill>
                <a:prstClr val="white"/>
              </a:solidFill>
            </a:endParaRPr>
          </a:p>
          <a:p>
            <a:pPr lvl="1"/>
            <a:r>
              <a:rPr lang="en-US" dirty="0" smtClean="0">
                <a:solidFill>
                  <a:prstClr val="white"/>
                </a:solidFill>
              </a:rPr>
              <a:t>For example, </a:t>
            </a:r>
            <a:endParaRPr lang="en-US" dirty="0" smtClean="0"/>
          </a:p>
        </p:txBody>
      </p:sp>
      <p:sp>
        <p:nvSpPr>
          <p:cNvPr id="4" name="Footer Placeholder 3"/>
          <p:cNvSpPr>
            <a:spLocks noGrp="1"/>
          </p:cNvSpPr>
          <p:nvPr>
            <p:ph type="ftr" sz="quarter" idx="11"/>
          </p:nvPr>
        </p:nvSpPr>
        <p:spPr/>
        <p:txBody>
          <a:bodyPr/>
          <a:lstStyle/>
          <a:p>
            <a:r>
              <a:rPr lang="en-CA" smtClean="0"/>
              <a:t>Vector equality</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18" name="Object 17"/>
          <p:cNvGraphicFramePr>
            <a:graphicFrameLocks noChangeAspect="1"/>
          </p:cNvGraphicFramePr>
          <p:nvPr>
            <p:extLst>
              <p:ext uri="{D42A27DB-BD31-4B8C-83A1-F6EECF244321}">
                <p14:modId xmlns:p14="http://schemas.microsoft.com/office/powerpoint/2010/main" val="2207620076"/>
              </p:ext>
            </p:extLst>
          </p:nvPr>
        </p:nvGraphicFramePr>
        <p:xfrm>
          <a:off x="2181225" y="2362200"/>
          <a:ext cx="1019175" cy="363538"/>
        </p:xfrm>
        <a:graphic>
          <a:graphicData uri="http://schemas.openxmlformats.org/presentationml/2006/ole">
            <mc:AlternateContent xmlns:mc="http://schemas.openxmlformats.org/markup-compatibility/2006">
              <mc:Choice xmlns:v="urn:schemas-microsoft-com:vml" Requires="v">
                <p:oleObj spid="_x0000_s105619" name="Equation" r:id="rId6" imgW="927000" imgH="330120" progId="Equation.DSMT4">
                  <p:embed/>
                </p:oleObj>
              </mc:Choice>
              <mc:Fallback>
                <p:oleObj name="Equation" r:id="rId6" imgW="927000" imgH="330120" progId="Equation.DSMT4">
                  <p:embed/>
                  <p:pic>
                    <p:nvPicPr>
                      <p:cNvPr id="0" name=""/>
                      <p:cNvPicPr>
                        <a:picLocks noChangeAspect="1" noChangeArrowheads="1"/>
                      </p:cNvPicPr>
                      <p:nvPr/>
                    </p:nvPicPr>
                    <p:blipFill>
                      <a:blip r:embed="rId7"/>
                      <a:srcRect/>
                      <a:stretch>
                        <a:fillRect/>
                      </a:stretch>
                    </p:blipFill>
                    <p:spPr bwMode="auto">
                      <a:xfrm>
                        <a:off x="2181225" y="2362200"/>
                        <a:ext cx="10191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2240954122"/>
              </p:ext>
            </p:extLst>
          </p:nvPr>
        </p:nvGraphicFramePr>
        <p:xfrm>
          <a:off x="2873828" y="3505200"/>
          <a:ext cx="1830388" cy="1250950"/>
        </p:xfrm>
        <a:graphic>
          <a:graphicData uri="http://schemas.openxmlformats.org/presentationml/2006/ole">
            <mc:AlternateContent xmlns:mc="http://schemas.openxmlformats.org/markup-compatibility/2006">
              <mc:Choice xmlns:v="urn:schemas-microsoft-com:vml" Requires="v">
                <p:oleObj spid="_x0000_s105620" name="Equation" r:id="rId8" imgW="1663560" imgH="1143000" progId="Equation.DSMT4">
                  <p:embed/>
                </p:oleObj>
              </mc:Choice>
              <mc:Fallback>
                <p:oleObj name="Equation" r:id="rId8" imgW="1663560" imgH="1143000" progId="Equation.DSMT4">
                  <p:embed/>
                  <p:pic>
                    <p:nvPicPr>
                      <p:cNvPr id="0" name="Object 7"/>
                      <p:cNvPicPr>
                        <a:picLocks noChangeAspect="1" noChangeArrowheads="1"/>
                      </p:cNvPicPr>
                      <p:nvPr/>
                    </p:nvPicPr>
                    <p:blipFill>
                      <a:blip r:embed="rId9"/>
                      <a:srcRect/>
                      <a:stretch>
                        <a:fillRect/>
                      </a:stretch>
                    </p:blipFill>
                    <p:spPr bwMode="auto">
                      <a:xfrm>
                        <a:off x="2873828" y="3505200"/>
                        <a:ext cx="1830388"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524393779"/>
      </p:ext>
    </p:extLst>
  </p:cSld>
  <p:clrMapOvr>
    <a:masterClrMapping/>
  </p:clrMapOvr>
  <mc:AlternateContent xmlns:mc="http://schemas.openxmlformats.org/markup-compatibility/2006">
    <mc:Choice xmlns:p14="http://schemas.microsoft.com/office/powerpoint/2010/main" Requires="p14">
      <p:transition spd="slow" p14:dur="2000" advTm="52226"/>
    </mc:Choice>
    <mc:Fallback>
      <p:transition spd="slow" advTm="52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Unequal vectors</a:t>
            </a:r>
            <a:endParaRPr lang="en-CA" dirty="0"/>
          </a:p>
        </p:txBody>
      </p:sp>
      <p:sp>
        <p:nvSpPr>
          <p:cNvPr id="3" name="Content Placeholder 2"/>
          <p:cNvSpPr>
            <a:spLocks noGrp="1"/>
          </p:cNvSpPr>
          <p:nvPr>
            <p:ph idx="1"/>
          </p:nvPr>
        </p:nvSpPr>
        <p:spPr/>
        <p:txBody>
          <a:bodyPr/>
          <a:lstStyle/>
          <a:p>
            <a:r>
              <a:rPr lang="en-US" dirty="0" smtClean="0"/>
              <a:t>Even if vectors differ in a single entry, they are unequal</a:t>
            </a:r>
          </a:p>
          <a:p>
            <a:endParaRPr lang="en-US" dirty="0"/>
          </a:p>
          <a:p>
            <a:endParaRPr lang="en-US" dirty="0" smtClean="0"/>
          </a:p>
          <a:p>
            <a:endParaRPr lang="en-US" dirty="0"/>
          </a:p>
          <a:p>
            <a:pPr marL="0" indent="0">
              <a:buNone/>
            </a:pPr>
            <a:endParaRPr lang="en-US" dirty="0" smtClean="0"/>
          </a:p>
          <a:p>
            <a:endParaRPr lang="en-US" dirty="0" smtClean="0"/>
          </a:p>
          <a:p>
            <a:r>
              <a:rPr lang="en-US" dirty="0" smtClean="0"/>
              <a:t>In some cases, two vectors may be </a:t>
            </a:r>
            <a:r>
              <a:rPr lang="en-US" i="1" dirty="0" smtClean="0"/>
              <a:t>close enough</a:t>
            </a:r>
            <a:endParaRPr lang="en-US" dirty="0" smtClean="0"/>
          </a:p>
          <a:p>
            <a:pPr lvl="1"/>
            <a:r>
              <a:rPr lang="en-US" dirty="0" smtClean="0"/>
              <a:t>To be defined precisely once we calculate the distance between two vectors</a:t>
            </a:r>
          </a:p>
        </p:txBody>
      </p:sp>
      <p:sp>
        <p:nvSpPr>
          <p:cNvPr id="4" name="Footer Placeholder 3"/>
          <p:cNvSpPr>
            <a:spLocks noGrp="1"/>
          </p:cNvSpPr>
          <p:nvPr>
            <p:ph type="ftr" sz="quarter" idx="11"/>
          </p:nvPr>
        </p:nvSpPr>
        <p:spPr/>
        <p:txBody>
          <a:bodyPr/>
          <a:lstStyle/>
          <a:p>
            <a:r>
              <a:rPr lang="en-CA" smtClean="0"/>
              <a:t>Vector equality</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9" name="Object 8"/>
          <p:cNvGraphicFramePr>
            <a:graphicFrameLocks noChangeAspect="1"/>
          </p:cNvGraphicFramePr>
          <p:nvPr>
            <p:extLst>
              <p:ext uri="{D42A27DB-BD31-4B8C-83A1-F6EECF244321}">
                <p14:modId xmlns:p14="http://schemas.microsoft.com/office/powerpoint/2010/main" val="2288517794"/>
              </p:ext>
            </p:extLst>
          </p:nvPr>
        </p:nvGraphicFramePr>
        <p:xfrm>
          <a:off x="1905000" y="1981200"/>
          <a:ext cx="2165350" cy="1639888"/>
        </p:xfrm>
        <a:graphic>
          <a:graphicData uri="http://schemas.openxmlformats.org/presentationml/2006/ole">
            <mc:AlternateContent xmlns:mc="http://schemas.openxmlformats.org/markup-compatibility/2006">
              <mc:Choice xmlns:v="urn:schemas-microsoft-com:vml" Requires="v">
                <p:oleObj spid="_x0000_s131100" name="Equation" r:id="rId6" imgW="1968480" imgH="1498320" progId="Equation.DSMT4">
                  <p:embed/>
                </p:oleObj>
              </mc:Choice>
              <mc:Fallback>
                <p:oleObj name="Equation" r:id="rId6" imgW="1968480" imgH="1498320" progId="Equation.DSMT4">
                  <p:embed/>
                  <p:pic>
                    <p:nvPicPr>
                      <p:cNvPr id="0" name="Object 18"/>
                      <p:cNvPicPr>
                        <a:picLocks noChangeAspect="1" noChangeArrowheads="1"/>
                      </p:cNvPicPr>
                      <p:nvPr/>
                    </p:nvPicPr>
                    <p:blipFill>
                      <a:blip r:embed="rId7"/>
                      <a:srcRect/>
                      <a:stretch>
                        <a:fillRect/>
                      </a:stretch>
                    </p:blipFill>
                    <p:spPr bwMode="auto">
                      <a:xfrm>
                        <a:off x="1905000" y="1981200"/>
                        <a:ext cx="2165350" cy="163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726193002"/>
              </p:ext>
            </p:extLst>
          </p:nvPr>
        </p:nvGraphicFramePr>
        <p:xfrm>
          <a:off x="2438400" y="5257800"/>
          <a:ext cx="4665662" cy="1222375"/>
        </p:xfrm>
        <a:graphic>
          <a:graphicData uri="http://schemas.openxmlformats.org/presentationml/2006/ole">
            <mc:AlternateContent xmlns:mc="http://schemas.openxmlformats.org/markup-compatibility/2006">
              <mc:Choice xmlns:v="urn:schemas-microsoft-com:vml" Requires="v">
                <p:oleObj spid="_x0000_s131101" name="Equation" r:id="rId8" imgW="4241520" imgH="1117440" progId="Equation.DSMT4">
                  <p:embed/>
                </p:oleObj>
              </mc:Choice>
              <mc:Fallback>
                <p:oleObj name="Equation" r:id="rId8" imgW="4241520" imgH="1117440" progId="Equation.DSMT4">
                  <p:embed/>
                  <p:pic>
                    <p:nvPicPr>
                      <p:cNvPr id="0" name=""/>
                      <p:cNvPicPr>
                        <a:picLocks noChangeAspect="1" noChangeArrowheads="1"/>
                      </p:cNvPicPr>
                      <p:nvPr/>
                    </p:nvPicPr>
                    <p:blipFill>
                      <a:blip r:embed="rId9"/>
                      <a:srcRect/>
                      <a:stretch>
                        <a:fillRect/>
                      </a:stretch>
                    </p:blipFill>
                    <p:spPr bwMode="auto">
                      <a:xfrm>
                        <a:off x="2438400" y="5257800"/>
                        <a:ext cx="4665662"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534081124"/>
              </p:ext>
            </p:extLst>
          </p:nvPr>
        </p:nvGraphicFramePr>
        <p:xfrm>
          <a:off x="4845050" y="1981200"/>
          <a:ext cx="2165350" cy="1639888"/>
        </p:xfrm>
        <a:graphic>
          <a:graphicData uri="http://schemas.openxmlformats.org/presentationml/2006/ole">
            <mc:AlternateContent xmlns:mc="http://schemas.openxmlformats.org/markup-compatibility/2006">
              <mc:Choice xmlns:v="urn:schemas-microsoft-com:vml" Requires="v">
                <p:oleObj spid="_x0000_s131102" name="Equation" r:id="rId10" imgW="1968480" imgH="1498320" progId="Equation.DSMT4">
                  <p:embed/>
                </p:oleObj>
              </mc:Choice>
              <mc:Fallback>
                <p:oleObj name="Equation" r:id="rId10" imgW="1968480" imgH="1498320" progId="Equation.DSMT4">
                  <p:embed/>
                  <p:pic>
                    <p:nvPicPr>
                      <p:cNvPr id="0" name=""/>
                      <p:cNvPicPr>
                        <a:picLocks noChangeAspect="1" noChangeArrowheads="1"/>
                      </p:cNvPicPr>
                      <p:nvPr/>
                    </p:nvPicPr>
                    <p:blipFill>
                      <a:blip r:embed="rId11"/>
                      <a:srcRect/>
                      <a:stretch>
                        <a:fillRect/>
                      </a:stretch>
                    </p:blipFill>
                    <p:spPr bwMode="auto">
                      <a:xfrm>
                        <a:off x="4845050" y="1981200"/>
                        <a:ext cx="2165350" cy="163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958083515"/>
      </p:ext>
    </p:extLst>
  </p:cSld>
  <p:clrMapOvr>
    <a:masterClrMapping/>
  </p:clrMapOvr>
  <mc:AlternateContent xmlns:mc="http://schemas.openxmlformats.org/markup-compatibility/2006">
    <mc:Choice xmlns:p14="http://schemas.microsoft.com/office/powerpoint/2010/main" Requires="p14">
      <p:transition spd="slow" p14:dur="2000" advTm="79090"/>
    </mc:Choice>
    <mc:Fallback>
      <p:transition spd="slow" advTm="79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Properties of equality</a:t>
            </a:r>
            <a:endParaRPr lang="en-CA" dirty="0"/>
          </a:p>
        </p:txBody>
      </p:sp>
      <p:sp>
        <p:nvSpPr>
          <p:cNvPr id="3" name="Content Placeholder 2"/>
          <p:cNvSpPr>
            <a:spLocks noGrp="1"/>
          </p:cNvSpPr>
          <p:nvPr>
            <p:ph idx="1"/>
          </p:nvPr>
        </p:nvSpPr>
        <p:spPr/>
        <p:txBody>
          <a:bodyPr/>
          <a:lstStyle/>
          <a:p>
            <a:r>
              <a:rPr lang="en-US" dirty="0" smtClean="0"/>
              <a:t>The properties of equality include:</a:t>
            </a:r>
          </a:p>
          <a:p>
            <a:pPr lvl="1"/>
            <a:r>
              <a:rPr lang="en-US" dirty="0" smtClean="0"/>
              <a:t>Every vector is equal to itself: </a:t>
            </a:r>
            <a:r>
              <a:rPr lang="en-US" b="1" dirty="0" smtClean="0">
                <a:latin typeface="Times New Roman" panose="02020603050405020304" pitchFamily="18" charset="0"/>
              </a:rPr>
              <a:t>u</a:t>
            </a:r>
            <a:r>
              <a:rPr lang="en-US" dirty="0" smtClean="0">
                <a:latin typeface="Times New Roman" panose="02020603050405020304" pitchFamily="18" charset="0"/>
              </a:rPr>
              <a:t> = </a:t>
            </a:r>
            <a:r>
              <a:rPr lang="en-US" b="1" dirty="0" smtClean="0">
                <a:latin typeface="Times New Roman" panose="02020603050405020304" pitchFamily="18" charset="0"/>
              </a:rPr>
              <a:t>u</a:t>
            </a:r>
            <a:r>
              <a:rPr lang="en-US" b="1" dirty="0" smtClean="0"/>
              <a:t>		</a:t>
            </a:r>
            <a:r>
              <a:rPr lang="en-US" i="1" dirty="0" smtClean="0"/>
              <a:t>reflexive</a:t>
            </a:r>
            <a:endParaRPr lang="en-US" dirty="0" smtClean="0"/>
          </a:p>
          <a:p>
            <a:pPr lvl="1"/>
            <a:r>
              <a:rPr lang="en-US" dirty="0" smtClean="0"/>
              <a:t>If </a:t>
            </a:r>
            <a:r>
              <a:rPr lang="en-US" b="1" dirty="0" smtClean="0">
                <a:latin typeface="Times New Roman" panose="02020603050405020304" pitchFamily="18" charset="0"/>
              </a:rPr>
              <a:t>u</a:t>
            </a:r>
            <a:r>
              <a:rPr lang="en-US" dirty="0" smtClean="0">
                <a:latin typeface="Times New Roman" panose="02020603050405020304" pitchFamily="18" charset="0"/>
              </a:rPr>
              <a:t> = </a:t>
            </a:r>
            <a:r>
              <a:rPr lang="en-US" b="1" dirty="0" smtClean="0">
                <a:latin typeface="Times New Roman" panose="02020603050405020304" pitchFamily="18" charset="0"/>
              </a:rPr>
              <a:t>v</a:t>
            </a:r>
            <a:r>
              <a:rPr lang="en-US" dirty="0" smtClean="0"/>
              <a:t>, then </a:t>
            </a:r>
            <a:r>
              <a:rPr lang="en-US" b="1" dirty="0" smtClean="0">
                <a:latin typeface="Times New Roman" panose="02020603050405020304" pitchFamily="18" charset="0"/>
              </a:rPr>
              <a:t>v</a:t>
            </a:r>
            <a:r>
              <a:rPr lang="en-US" dirty="0" smtClean="0">
                <a:latin typeface="Times New Roman" panose="02020603050405020304" pitchFamily="18" charset="0"/>
              </a:rPr>
              <a:t> = </a:t>
            </a:r>
            <a:r>
              <a:rPr lang="en-US" b="1" dirty="0" smtClean="0">
                <a:latin typeface="Times New Roman" panose="02020603050405020304" pitchFamily="18" charset="0"/>
              </a:rPr>
              <a:t>u</a:t>
            </a:r>
            <a:r>
              <a:rPr lang="en-US" dirty="0"/>
              <a:t>	</a:t>
            </a:r>
            <a:r>
              <a:rPr lang="en-US" dirty="0" smtClean="0"/>
              <a:t>			</a:t>
            </a:r>
            <a:r>
              <a:rPr lang="en-US" i="1" dirty="0" smtClean="0"/>
              <a:t>symmetry</a:t>
            </a:r>
          </a:p>
          <a:p>
            <a:pPr lvl="1"/>
            <a:r>
              <a:rPr lang="en-US" dirty="0"/>
              <a:t>If </a:t>
            </a:r>
            <a:r>
              <a:rPr lang="en-US" b="1" dirty="0">
                <a:latin typeface="Times New Roman" panose="02020603050405020304" pitchFamily="18" charset="0"/>
              </a:rPr>
              <a:t>u</a:t>
            </a:r>
            <a:r>
              <a:rPr lang="en-US" dirty="0">
                <a:latin typeface="Times New Roman" panose="02020603050405020304" pitchFamily="18" charset="0"/>
              </a:rPr>
              <a:t> = </a:t>
            </a:r>
            <a:r>
              <a:rPr lang="en-US" b="1" dirty="0" smtClean="0">
                <a:latin typeface="Times New Roman" panose="02020603050405020304" pitchFamily="18" charset="0"/>
              </a:rPr>
              <a:t>v</a:t>
            </a:r>
            <a:r>
              <a:rPr lang="en-US" dirty="0" smtClean="0"/>
              <a:t> and </a:t>
            </a:r>
            <a:r>
              <a:rPr lang="en-US" b="1" dirty="0" smtClean="0">
                <a:latin typeface="Times New Roman" panose="02020603050405020304" pitchFamily="18" charset="0"/>
              </a:rPr>
              <a:t>v</a:t>
            </a:r>
            <a:r>
              <a:rPr lang="en-US" dirty="0" smtClean="0">
                <a:latin typeface="Times New Roman" panose="02020603050405020304" pitchFamily="18" charset="0"/>
              </a:rPr>
              <a:t> = </a:t>
            </a:r>
            <a:r>
              <a:rPr lang="en-US" b="1" dirty="0" smtClean="0">
                <a:latin typeface="Times New Roman" panose="02020603050405020304" pitchFamily="18" charset="0"/>
              </a:rPr>
              <a:t>w</a:t>
            </a:r>
            <a:r>
              <a:rPr lang="en-US" dirty="0" smtClean="0"/>
              <a:t>, then </a:t>
            </a:r>
            <a:r>
              <a:rPr lang="en-US" b="1" dirty="0" smtClean="0">
                <a:latin typeface="Times New Roman" panose="02020603050405020304" pitchFamily="18" charset="0"/>
              </a:rPr>
              <a:t>u</a:t>
            </a:r>
            <a:r>
              <a:rPr lang="en-US" dirty="0" smtClean="0">
                <a:latin typeface="Times New Roman" panose="02020603050405020304" pitchFamily="18" charset="0"/>
              </a:rPr>
              <a:t> </a:t>
            </a:r>
            <a:r>
              <a:rPr lang="en-US" dirty="0">
                <a:latin typeface="Times New Roman" panose="02020603050405020304" pitchFamily="18" charset="0"/>
              </a:rPr>
              <a:t>= </a:t>
            </a:r>
            <a:r>
              <a:rPr lang="en-US" b="1" dirty="0" smtClean="0">
                <a:latin typeface="Times New Roman" panose="02020603050405020304" pitchFamily="18" charset="0"/>
              </a:rPr>
              <a:t>w</a:t>
            </a:r>
            <a:r>
              <a:rPr lang="en-US" dirty="0"/>
              <a:t>			</a:t>
            </a:r>
            <a:r>
              <a:rPr lang="en-US" i="1" dirty="0" smtClean="0"/>
              <a:t>transitive</a:t>
            </a:r>
          </a:p>
          <a:p>
            <a:pPr lvl="1"/>
            <a:r>
              <a:rPr lang="en-US" dirty="0"/>
              <a:t>If </a:t>
            </a:r>
            <a:r>
              <a:rPr lang="en-US" b="1" dirty="0">
                <a:latin typeface="Times New Roman" panose="02020603050405020304" pitchFamily="18" charset="0"/>
              </a:rPr>
              <a:t>u</a:t>
            </a:r>
            <a:r>
              <a:rPr lang="en-US" dirty="0">
                <a:latin typeface="Times New Roman" panose="02020603050405020304" pitchFamily="18" charset="0"/>
              </a:rPr>
              <a:t> = </a:t>
            </a:r>
            <a:r>
              <a:rPr lang="en-US" b="1" dirty="0" smtClean="0">
                <a:latin typeface="Times New Roman" panose="02020603050405020304" pitchFamily="18" charset="0"/>
              </a:rPr>
              <a:t>v</a:t>
            </a:r>
            <a:r>
              <a:rPr lang="en-US" dirty="0" smtClean="0"/>
              <a:t>, then any statement about </a:t>
            </a:r>
            <a:r>
              <a:rPr lang="en-US" b="1" dirty="0" smtClean="0"/>
              <a:t>u</a:t>
            </a:r>
            <a:r>
              <a:rPr lang="en-US" dirty="0" smtClean="0"/>
              <a:t> is true for </a:t>
            </a:r>
            <a:r>
              <a:rPr lang="en-US" b="1" dirty="0" smtClean="0"/>
              <a:t>v</a:t>
            </a:r>
            <a:r>
              <a:rPr lang="en-US" dirty="0"/>
              <a:t> </a:t>
            </a:r>
            <a:r>
              <a:rPr lang="en-US" dirty="0" smtClean="0"/>
              <a:t>and vice versa</a:t>
            </a:r>
            <a:endParaRPr lang="en-US" i="1" dirty="0"/>
          </a:p>
          <a:p>
            <a:pPr lvl="1"/>
            <a:endParaRPr lang="en-US" dirty="0" smtClean="0"/>
          </a:p>
        </p:txBody>
      </p:sp>
      <p:sp>
        <p:nvSpPr>
          <p:cNvPr id="4" name="Footer Placeholder 3"/>
          <p:cNvSpPr>
            <a:spLocks noGrp="1"/>
          </p:cNvSpPr>
          <p:nvPr>
            <p:ph type="ftr" sz="quarter" idx="11"/>
          </p:nvPr>
        </p:nvSpPr>
        <p:spPr/>
        <p:txBody>
          <a:bodyPr/>
          <a:lstStyle/>
          <a:p>
            <a:r>
              <a:rPr lang="en-CA" smtClean="0"/>
              <a:t>Vector equality</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5</a:t>
            </a:fld>
            <a:endParaRPr lang="en-CA"/>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87021630"/>
      </p:ext>
    </p:extLst>
  </p:cSld>
  <p:clrMapOvr>
    <a:masterClrMapping/>
  </p:clrMapOvr>
  <mc:AlternateContent xmlns:mc="http://schemas.openxmlformats.org/markup-compatibility/2006">
    <mc:Choice xmlns:p14="http://schemas.microsoft.com/office/powerpoint/2010/main" Requires="p14">
      <p:transition spd="slow" p14:dur="2000" advTm="113203"/>
    </mc:Choice>
    <mc:Fallback>
      <p:transition spd="slow" advTm="113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 dimensions</a:t>
            </a:r>
            <a:endParaRPr lang="en-CA" dirty="0"/>
          </a:p>
        </p:txBody>
      </p:sp>
      <p:sp>
        <p:nvSpPr>
          <p:cNvPr id="3" name="Content Placeholder 2"/>
          <p:cNvSpPr>
            <a:spLocks noGrp="1"/>
          </p:cNvSpPr>
          <p:nvPr>
            <p:ph idx="1"/>
          </p:nvPr>
        </p:nvSpPr>
        <p:spPr/>
        <p:txBody>
          <a:bodyPr/>
          <a:lstStyle/>
          <a:p>
            <a:r>
              <a:rPr lang="en-US" dirty="0" smtClean="0"/>
              <a:t>We do not compare vectors that do not have the same dimension</a:t>
            </a:r>
          </a:p>
          <a:p>
            <a:pPr lvl="1"/>
            <a:r>
              <a:rPr lang="en-US" dirty="0" smtClean="0"/>
              <a:t>It’s like comparing apples and oranges</a:t>
            </a:r>
          </a:p>
          <a:p>
            <a:pPr lvl="1"/>
            <a:r>
              <a:rPr lang="en-US" dirty="0" smtClean="0"/>
              <a:t>We focus on one dimension at a time</a:t>
            </a:r>
          </a:p>
        </p:txBody>
      </p:sp>
      <p:sp>
        <p:nvSpPr>
          <p:cNvPr id="4" name="Footer Placeholder 3"/>
          <p:cNvSpPr>
            <a:spLocks noGrp="1"/>
          </p:cNvSpPr>
          <p:nvPr>
            <p:ph type="ftr" sz="quarter" idx="11"/>
          </p:nvPr>
        </p:nvSpPr>
        <p:spPr/>
        <p:txBody>
          <a:bodyPr/>
          <a:lstStyle/>
          <a:p>
            <a:r>
              <a:rPr lang="en-CA" smtClean="0"/>
              <a:t>Vector equality</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6</a:t>
            </a:fld>
            <a:endParaRPr lang="en-CA"/>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54272751"/>
      </p:ext>
    </p:extLst>
  </p:cSld>
  <p:clrMapOvr>
    <a:masterClrMapping/>
  </p:clrMapOvr>
  <mc:AlternateContent xmlns:mc="http://schemas.openxmlformats.org/markup-compatibility/2006">
    <mc:Choice xmlns:p14="http://schemas.microsoft.com/office/powerpoint/2010/main" Requires="p14">
      <p:transition spd="slow" p14:dur="2000" advTm="33272"/>
    </mc:Choice>
    <mc:Fallback>
      <p:transition spd="slow" advTm="33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Following this </a:t>
            </a:r>
            <a:r>
              <a:rPr lang="en-US" dirty="0"/>
              <a:t>topic</a:t>
            </a:r>
            <a:r>
              <a:rPr lang="en-US" dirty="0" smtClean="0"/>
              <a:t>, you now</a:t>
            </a:r>
          </a:p>
          <a:p>
            <a:pPr lvl="1"/>
            <a:r>
              <a:rPr lang="en-US" dirty="0" smtClean="0"/>
              <a:t>Understand the concept of vector equality</a:t>
            </a:r>
          </a:p>
          <a:p>
            <a:pPr lvl="1"/>
            <a:r>
              <a:rPr lang="en-US" dirty="0" smtClean="0"/>
              <a:t>Understand we never compare vectors of different dimensions</a:t>
            </a:r>
          </a:p>
          <a:p>
            <a:pPr lvl="1"/>
            <a:r>
              <a:rPr lang="en-US" dirty="0" smtClean="0"/>
              <a:t>Have been exposed to the properties of equality</a:t>
            </a:r>
            <a:endParaRPr lang="en-US" baseline="-25000" dirty="0"/>
          </a:p>
        </p:txBody>
      </p:sp>
      <p:sp>
        <p:nvSpPr>
          <p:cNvPr id="4" name="Footer Placeholder 3"/>
          <p:cNvSpPr>
            <a:spLocks noGrp="1"/>
          </p:cNvSpPr>
          <p:nvPr>
            <p:ph type="ftr" sz="quarter" idx="11"/>
          </p:nvPr>
        </p:nvSpPr>
        <p:spPr/>
        <p:txBody>
          <a:bodyPr/>
          <a:lstStyle/>
          <a:p>
            <a:r>
              <a:rPr lang="en-CA" smtClean="0"/>
              <a:t>Vector equality</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7</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4136003"/>
      </p:ext>
    </p:extLst>
  </p:cSld>
  <p:clrMapOvr>
    <a:masterClrMapping/>
  </p:clrMapOvr>
  <mc:AlternateContent xmlns:mc="http://schemas.openxmlformats.org/markup-compatibility/2006">
    <mc:Choice xmlns:p14="http://schemas.microsoft.com/office/powerpoint/2010/main" Requires="p14">
      <p:transition spd="slow" p14:dur="2000" advTm="31880"/>
    </mc:Choice>
    <mc:Fallback>
      <p:transition spd="slow" advTm="31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a:xfrm>
            <a:off x="457200" y="1600200"/>
            <a:ext cx="8534400" cy="4525963"/>
          </a:xfrm>
        </p:spPr>
        <p:txBody>
          <a:bodyPr>
            <a:normAutofit/>
          </a:bodyPr>
          <a:lstStyle/>
          <a:p>
            <a:pPr marL="0" indent="0">
              <a:buNone/>
            </a:pPr>
            <a:r>
              <a:rPr lang="en-CA" sz="1800" dirty="0"/>
              <a:t>[</a:t>
            </a:r>
            <a:r>
              <a:rPr lang="en-CA" sz="1800" dirty="0" smtClean="0"/>
              <a:t>1]	https</a:t>
            </a:r>
            <a:r>
              <a:rPr lang="en-CA" sz="1800" dirty="0"/>
              <a:t>://en.wikipedia.org/wiki/Equality_(mathematics)</a:t>
            </a:r>
            <a:endParaRPr lang="en-CA" sz="1800" dirty="0" smtClean="0"/>
          </a:p>
        </p:txBody>
      </p:sp>
      <p:sp>
        <p:nvSpPr>
          <p:cNvPr id="4" name="Footer Placeholder 3"/>
          <p:cNvSpPr>
            <a:spLocks noGrp="1"/>
          </p:cNvSpPr>
          <p:nvPr>
            <p:ph type="ftr" sz="quarter" idx="11"/>
          </p:nvPr>
        </p:nvSpPr>
        <p:spPr/>
        <p:txBody>
          <a:bodyPr/>
          <a:lstStyle/>
          <a:p>
            <a:r>
              <a:rPr lang="en-CA" smtClean="0"/>
              <a:t>Vector equality</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8</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mc:Choice xmlns:p14="http://schemas.microsoft.com/office/powerpoint/2010/main" Requires="p14">
      <p:transition spd="slow" p14:dur="2000" advTm="2857"/>
    </mc:Choice>
    <mc:Fallback>
      <p:transition spd="slow" advTm="2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None so far.</a:t>
            </a:r>
            <a:endParaRPr lang="en-CA" sz="1800" dirty="0"/>
          </a:p>
        </p:txBody>
      </p:sp>
      <p:sp>
        <p:nvSpPr>
          <p:cNvPr id="4" name="Footer Placeholder 3"/>
          <p:cNvSpPr>
            <a:spLocks noGrp="1"/>
          </p:cNvSpPr>
          <p:nvPr>
            <p:ph type="ftr" sz="quarter" idx="11"/>
          </p:nvPr>
        </p:nvSpPr>
        <p:spPr/>
        <p:txBody>
          <a:bodyPr/>
          <a:lstStyle/>
          <a:p>
            <a:r>
              <a:rPr lang="en-CA" smtClean="0"/>
              <a:t>Vector equality</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9</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mc:Choice xmlns:p14="http://schemas.microsoft.com/office/powerpoint/2010/main" Requires="p14">
      <p:transition spd="slow" p14:dur="2000" advTm="1392"/>
    </mc:Choice>
    <mc:Fallback>
      <p:transition spd="slow" advTm="1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4|22.7"/>
</p:tagLst>
</file>

<file path=ppt/tags/tag2.xml><?xml version="1.0" encoding="utf-8"?>
<p:tagLst xmlns:a="http://schemas.openxmlformats.org/drawingml/2006/main" xmlns:r="http://schemas.openxmlformats.org/officeDocument/2006/relationships" xmlns:p="http://schemas.openxmlformats.org/presentationml/2006/main">
  <p:tag name="TIMING" val="|7.5|12.9|18.6|5.6|12"/>
</p:tagLst>
</file>

<file path=ppt/tags/tag3.xml><?xml version="1.0" encoding="utf-8"?>
<p:tagLst xmlns:a="http://schemas.openxmlformats.org/drawingml/2006/main" xmlns:r="http://schemas.openxmlformats.org/officeDocument/2006/relationships" xmlns:p="http://schemas.openxmlformats.org/presentationml/2006/main">
  <p:tag name="TIMING" val="|5.6|8.2|32.7|49.7"/>
</p:tagLst>
</file>

<file path=ppt/tags/tag4.xml><?xml version="1.0" encoding="utf-8"?>
<p:tagLst xmlns:a="http://schemas.openxmlformats.org/drawingml/2006/main" xmlns:r="http://schemas.openxmlformats.org/officeDocument/2006/relationships" xmlns:p="http://schemas.openxmlformats.org/presentationml/2006/main">
  <p:tag name="TIMING" val="|8.9|22.8|10|15.3|9.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17101</TotalTime>
  <Words>409</Words>
  <Application>Microsoft Office PowerPoint</Application>
  <PresentationFormat>On-screen Show (4:3)</PresentationFormat>
  <Paragraphs>69</Paragraphs>
  <Slides>11</Slides>
  <Notes>0</Notes>
  <HiddenSlides>0</HiddenSlides>
  <MMClips>11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11</vt:i4>
      </vt:variant>
    </vt:vector>
  </HeadingPairs>
  <TitlesOfParts>
    <vt:vector size="14" baseType="lpstr">
      <vt:lpstr>Office Theme</vt:lpstr>
      <vt:lpstr>Equation</vt:lpstr>
      <vt:lpstr>MathType 6.0 Equation</vt:lpstr>
      <vt:lpstr>2.1.5 Equality of vectors</vt:lpstr>
      <vt:lpstr>Introduction</vt:lpstr>
      <vt:lpstr>Equality of vectors</vt:lpstr>
      <vt:lpstr>Unequal vectors</vt:lpstr>
      <vt:lpstr>Properties of equality</vt:lpstr>
      <vt:lpstr>Different dimensions</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396</cp:revision>
  <dcterms:created xsi:type="dcterms:W3CDTF">2020-04-30T19:27:29Z</dcterms:created>
  <dcterms:modified xsi:type="dcterms:W3CDTF">2020-09-22T22:42:14Z</dcterms:modified>
</cp:coreProperties>
</file>